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63" r:id="rId8"/>
    <p:sldId id="260" r:id="rId9"/>
    <p:sldId id="277" r:id="rId10"/>
    <p:sldId id="278" r:id="rId11"/>
    <p:sldId id="279"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um Alwis" initials="KA" lastIdx="1" clrIdx="0">
    <p:extLst>
      <p:ext uri="{19B8F6BF-5375-455C-9EA6-DF929625EA0E}">
        <p15:presenceInfo xmlns:p15="http://schemas.microsoft.com/office/powerpoint/2012/main" userId="S::Kalum.Alwis@dialog.lk::3aa7884b-2691-4fbe-840e-9952725617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69196-FD78-46CC-85A6-88A4BCDDC37F}" v="2" dt="2022-04-29T10:10:17.53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86432" autoAdjust="0"/>
  </p:normalViewPr>
  <p:slideViewPr>
    <p:cSldViewPr snapToGrid="0">
      <p:cViewPr varScale="1">
        <p:scale>
          <a:sx n="67" d="100"/>
          <a:sy n="67" d="100"/>
        </p:scale>
        <p:origin x="96" y="1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um Alwis" userId="3aa7884b-2691-4fbe-840e-995272561722" providerId="ADAL" clId="{D04143EA-D8DB-4ACE-BB09-3E280BC9BDE9}"/>
    <pc:docChg chg="undo custSel delSld modSld">
      <pc:chgData name="Kalum Alwis" userId="3aa7884b-2691-4fbe-840e-995272561722" providerId="ADAL" clId="{D04143EA-D8DB-4ACE-BB09-3E280BC9BDE9}" dt="2022-04-29T10:14:45.370" v="69" actId="1076"/>
      <pc:docMkLst>
        <pc:docMk/>
      </pc:docMkLst>
      <pc:sldChg chg="delSp">
        <pc:chgData name="Kalum Alwis" userId="3aa7884b-2691-4fbe-840e-995272561722" providerId="ADAL" clId="{D04143EA-D8DB-4ACE-BB09-3E280BC9BDE9}" dt="2022-04-29T10:10:47.330" v="40" actId="478"/>
        <pc:sldMkLst>
          <pc:docMk/>
          <pc:sldMk cId="2184235863" sldId="257"/>
        </pc:sldMkLst>
        <pc:spChg chg="del">
          <ac:chgData name="Kalum Alwis" userId="3aa7884b-2691-4fbe-840e-995272561722" providerId="ADAL" clId="{D04143EA-D8DB-4ACE-BB09-3E280BC9BDE9}" dt="2022-04-29T10:10:47.330" v="40" actId="478"/>
          <ac:spMkLst>
            <pc:docMk/>
            <pc:sldMk cId="2184235863" sldId="257"/>
            <ac:spMk id="10" creationId="{B2981E3D-54C8-4A85-9DAB-CE41C50EA30D}"/>
          </ac:spMkLst>
        </pc:spChg>
      </pc:sldChg>
      <pc:sldChg chg="modSp">
        <pc:chgData name="Kalum Alwis" userId="3aa7884b-2691-4fbe-840e-995272561722" providerId="ADAL" clId="{D04143EA-D8DB-4ACE-BB09-3E280BC9BDE9}" dt="2022-04-29T10:14:21.090" v="65" actId="1076"/>
        <pc:sldMkLst>
          <pc:docMk/>
          <pc:sldMk cId="3109501799" sldId="258"/>
        </pc:sldMkLst>
        <pc:spChg chg="mod">
          <ac:chgData name="Kalum Alwis" userId="3aa7884b-2691-4fbe-840e-995272561722" providerId="ADAL" clId="{D04143EA-D8DB-4ACE-BB09-3E280BC9BDE9}" dt="2022-04-29T10:13:49.146" v="61" actId="1076"/>
          <ac:spMkLst>
            <pc:docMk/>
            <pc:sldMk cId="3109501799" sldId="258"/>
            <ac:spMk id="2" creationId="{977F50C2-C616-428B-B8CC-7FF7D846AB7E}"/>
          </ac:spMkLst>
        </pc:spChg>
        <pc:spChg chg="mod">
          <ac:chgData name="Kalum Alwis" userId="3aa7884b-2691-4fbe-840e-995272561722" providerId="ADAL" clId="{D04143EA-D8DB-4ACE-BB09-3E280BC9BDE9}" dt="2022-04-29T10:14:21.090" v="65" actId="1076"/>
          <ac:spMkLst>
            <pc:docMk/>
            <pc:sldMk cId="3109501799" sldId="258"/>
            <ac:spMk id="41" creationId="{13DF91CF-444A-4959-91C5-62172E643BD0}"/>
          </ac:spMkLst>
        </pc:spChg>
        <pc:spChg chg="mod">
          <ac:chgData name="Kalum Alwis" userId="3aa7884b-2691-4fbe-840e-995272561722" providerId="ADAL" clId="{D04143EA-D8DB-4ACE-BB09-3E280BC9BDE9}" dt="2022-04-29T10:14:21.090" v="65" actId="1076"/>
          <ac:spMkLst>
            <pc:docMk/>
            <pc:sldMk cId="3109501799" sldId="258"/>
            <ac:spMk id="42" creationId="{933753EF-34D5-413D-B330-9D63C1E264BB}"/>
          </ac:spMkLst>
        </pc:spChg>
        <pc:spChg chg="mod">
          <ac:chgData name="Kalum Alwis" userId="3aa7884b-2691-4fbe-840e-995272561722" providerId="ADAL" clId="{D04143EA-D8DB-4ACE-BB09-3E280BC9BDE9}" dt="2022-04-29T10:14:16.121" v="64" actId="1076"/>
          <ac:spMkLst>
            <pc:docMk/>
            <pc:sldMk cId="3109501799" sldId="258"/>
            <ac:spMk id="43" creationId="{F1C997B7-3BCB-422D-B850-6AD06C8FB9D1}"/>
          </ac:spMkLst>
        </pc:spChg>
        <pc:spChg chg="mod">
          <ac:chgData name="Kalum Alwis" userId="3aa7884b-2691-4fbe-840e-995272561722" providerId="ADAL" clId="{D04143EA-D8DB-4ACE-BB09-3E280BC9BDE9}" dt="2022-04-29T10:13:43.384" v="60" actId="1076"/>
          <ac:spMkLst>
            <pc:docMk/>
            <pc:sldMk cId="3109501799" sldId="258"/>
            <ac:spMk id="46" creationId="{3DE22AEE-5FE7-411E-BE12-05628BC028BA}"/>
          </ac:spMkLst>
        </pc:spChg>
        <pc:spChg chg="mod">
          <ac:chgData name="Kalum Alwis" userId="3aa7884b-2691-4fbe-840e-995272561722" providerId="ADAL" clId="{D04143EA-D8DB-4ACE-BB09-3E280BC9BDE9}" dt="2022-04-29T10:14:16.121" v="64" actId="1076"/>
          <ac:spMkLst>
            <pc:docMk/>
            <pc:sldMk cId="3109501799" sldId="258"/>
            <ac:spMk id="58" creationId="{82CC08AE-1854-427C-A409-844DADA8D46C}"/>
          </ac:spMkLst>
        </pc:spChg>
      </pc:sldChg>
      <pc:sldChg chg="delSp">
        <pc:chgData name="Kalum Alwis" userId="3aa7884b-2691-4fbe-840e-995272561722" providerId="ADAL" clId="{D04143EA-D8DB-4ACE-BB09-3E280BC9BDE9}" dt="2022-04-29T10:09:31.642" v="37" actId="478"/>
        <pc:sldMkLst>
          <pc:docMk/>
          <pc:sldMk cId="1968899" sldId="260"/>
        </pc:sldMkLst>
        <pc:spChg chg="del">
          <ac:chgData name="Kalum Alwis" userId="3aa7884b-2691-4fbe-840e-995272561722" providerId="ADAL" clId="{D04143EA-D8DB-4ACE-BB09-3E280BC9BDE9}" dt="2022-04-29T10:09:31.642" v="37" actId="478"/>
          <ac:spMkLst>
            <pc:docMk/>
            <pc:sldMk cId="1968899" sldId="260"/>
            <ac:spMk id="19" creationId="{65EC8A42-193D-43A9-B162-8977ADBDB35A}"/>
          </ac:spMkLst>
        </pc:spChg>
      </pc:sldChg>
      <pc:sldChg chg="delSp modSp">
        <pc:chgData name="Kalum Alwis" userId="3aa7884b-2691-4fbe-840e-995272561722" providerId="ADAL" clId="{D04143EA-D8DB-4ACE-BB09-3E280BC9BDE9}" dt="2022-04-29T10:14:45.370" v="69" actId="1076"/>
        <pc:sldMkLst>
          <pc:docMk/>
          <pc:sldMk cId="680577351" sldId="263"/>
        </pc:sldMkLst>
        <pc:spChg chg="mod">
          <ac:chgData name="Kalum Alwis" userId="3aa7884b-2691-4fbe-840e-995272561722" providerId="ADAL" clId="{D04143EA-D8DB-4ACE-BB09-3E280BC9BDE9}" dt="2022-04-29T10:14:45.370" v="69" actId="1076"/>
          <ac:spMkLst>
            <pc:docMk/>
            <pc:sldMk cId="680577351" sldId="263"/>
            <ac:spMk id="64" creationId="{F1A3B7C6-55A4-49D1-BB73-9DD786E46A26}"/>
          </ac:spMkLst>
        </pc:spChg>
        <pc:spChg chg="mod">
          <ac:chgData name="Kalum Alwis" userId="3aa7884b-2691-4fbe-840e-995272561722" providerId="ADAL" clId="{D04143EA-D8DB-4ACE-BB09-3E280BC9BDE9}" dt="2022-04-29T10:12:05.702" v="44" actId="113"/>
          <ac:spMkLst>
            <pc:docMk/>
            <pc:sldMk cId="680577351" sldId="263"/>
            <ac:spMk id="78" creationId="{44DBC01A-2514-460D-ABE4-FA4EFFF8BDD7}"/>
          </ac:spMkLst>
        </pc:spChg>
        <pc:spChg chg="del">
          <ac:chgData name="Kalum Alwis" userId="3aa7884b-2691-4fbe-840e-995272561722" providerId="ADAL" clId="{D04143EA-D8DB-4ACE-BB09-3E280BC9BDE9}" dt="2022-04-29T10:09:43.569" v="38" actId="478"/>
          <ac:spMkLst>
            <pc:docMk/>
            <pc:sldMk cId="680577351" sldId="263"/>
            <ac:spMk id="82" creationId="{1ACB0FB1-BBD6-4228-B688-FDE29ACA66DF}"/>
          </ac:spMkLst>
        </pc:spChg>
      </pc:sldChg>
      <pc:sldChg chg="del">
        <pc:chgData name="Kalum Alwis" userId="3aa7884b-2691-4fbe-840e-995272561722" providerId="ADAL" clId="{D04143EA-D8DB-4ACE-BB09-3E280BC9BDE9}" dt="2022-04-29T10:08:55.049" v="0" actId="2696"/>
        <pc:sldMkLst>
          <pc:docMk/>
          <pc:sldMk cId="991594624" sldId="267"/>
        </pc:sldMkLst>
      </pc:sldChg>
      <pc:sldChg chg="del">
        <pc:chgData name="Kalum Alwis" userId="3aa7884b-2691-4fbe-840e-995272561722" providerId="ADAL" clId="{D04143EA-D8DB-4ACE-BB09-3E280BC9BDE9}" dt="2022-04-29T10:08:56.109" v="1" actId="2696"/>
        <pc:sldMkLst>
          <pc:docMk/>
          <pc:sldMk cId="3038399217" sldId="268"/>
        </pc:sldMkLst>
      </pc:sldChg>
      <pc:sldChg chg="del">
        <pc:chgData name="Kalum Alwis" userId="3aa7884b-2691-4fbe-840e-995272561722" providerId="ADAL" clId="{D04143EA-D8DB-4ACE-BB09-3E280BC9BDE9}" dt="2022-04-29T10:08:56.769" v="2" actId="2696"/>
        <pc:sldMkLst>
          <pc:docMk/>
          <pc:sldMk cId="1312573457" sldId="269"/>
        </pc:sldMkLst>
      </pc:sldChg>
      <pc:sldChg chg="del">
        <pc:chgData name="Kalum Alwis" userId="3aa7884b-2691-4fbe-840e-995272561722" providerId="ADAL" clId="{D04143EA-D8DB-4ACE-BB09-3E280BC9BDE9}" dt="2022-04-29T10:08:57.231" v="3" actId="2696"/>
        <pc:sldMkLst>
          <pc:docMk/>
          <pc:sldMk cId="1877591677" sldId="270"/>
        </pc:sldMkLst>
      </pc:sldChg>
      <pc:sldChg chg="del">
        <pc:chgData name="Kalum Alwis" userId="3aa7884b-2691-4fbe-840e-995272561722" providerId="ADAL" clId="{D04143EA-D8DB-4ACE-BB09-3E280BC9BDE9}" dt="2022-04-29T10:08:58.029" v="4" actId="2696"/>
        <pc:sldMkLst>
          <pc:docMk/>
          <pc:sldMk cId="2069803008" sldId="271"/>
        </pc:sldMkLst>
      </pc:sldChg>
      <pc:sldChg chg="del">
        <pc:chgData name="Kalum Alwis" userId="3aa7884b-2691-4fbe-840e-995272561722" providerId="ADAL" clId="{D04143EA-D8DB-4ACE-BB09-3E280BC9BDE9}" dt="2022-04-29T10:08:58.552" v="5" actId="2696"/>
        <pc:sldMkLst>
          <pc:docMk/>
          <pc:sldMk cId="1467684788" sldId="272"/>
        </pc:sldMkLst>
      </pc:sldChg>
      <pc:sldChg chg="del">
        <pc:chgData name="Kalum Alwis" userId="3aa7884b-2691-4fbe-840e-995272561722" providerId="ADAL" clId="{D04143EA-D8DB-4ACE-BB09-3E280BC9BDE9}" dt="2022-04-29T10:08:59.381" v="6" actId="2696"/>
        <pc:sldMkLst>
          <pc:docMk/>
          <pc:sldMk cId="2981683180" sldId="273"/>
        </pc:sldMkLst>
      </pc:sldChg>
      <pc:sldChg chg="del">
        <pc:chgData name="Kalum Alwis" userId="3aa7884b-2691-4fbe-840e-995272561722" providerId="ADAL" clId="{D04143EA-D8DB-4ACE-BB09-3E280BC9BDE9}" dt="2022-04-29T10:09:00.142" v="7" actId="2696"/>
        <pc:sldMkLst>
          <pc:docMk/>
          <pc:sldMk cId="2946034355" sldId="274"/>
        </pc:sldMkLst>
      </pc:sldChg>
      <pc:sldChg chg="delSp modSp">
        <pc:chgData name="Kalum Alwis" userId="3aa7884b-2691-4fbe-840e-995272561722" providerId="ADAL" clId="{D04143EA-D8DB-4ACE-BB09-3E280BC9BDE9}" dt="2022-04-29T10:09:23.582" v="36" actId="478"/>
        <pc:sldMkLst>
          <pc:docMk/>
          <pc:sldMk cId="2806944598" sldId="275"/>
        </pc:sldMkLst>
        <pc:spChg chg="mod">
          <ac:chgData name="Kalum Alwis" userId="3aa7884b-2691-4fbe-840e-995272561722" providerId="ADAL" clId="{D04143EA-D8DB-4ACE-BB09-3E280BC9BDE9}" dt="2022-04-29T10:09:18.603" v="35" actId="20577"/>
          <ac:spMkLst>
            <pc:docMk/>
            <pc:sldMk cId="2806944598" sldId="275"/>
            <ac:spMk id="9" creationId="{54B54C36-E55C-4D10-96EB-21DBB6481D7E}"/>
          </ac:spMkLst>
        </pc:spChg>
        <pc:spChg chg="del">
          <ac:chgData name="Kalum Alwis" userId="3aa7884b-2691-4fbe-840e-995272561722" providerId="ADAL" clId="{D04143EA-D8DB-4ACE-BB09-3E280BC9BDE9}" dt="2022-04-29T10:09:23.582" v="36" actId="478"/>
          <ac:spMkLst>
            <pc:docMk/>
            <pc:sldMk cId="2806944598" sldId="275"/>
            <ac:spMk id="21" creationId="{3C259BDD-35DF-471C-9AF0-858004861761}"/>
          </ac:spMkLst>
        </pc:spChg>
      </pc:sldChg>
      <pc:sldChg chg="modSp">
        <pc:chgData name="Kalum Alwis" userId="3aa7884b-2691-4fbe-840e-995272561722" providerId="ADAL" clId="{D04143EA-D8DB-4ACE-BB09-3E280BC9BDE9}" dt="2022-04-29T10:10:09.401" v="39" actId="313"/>
        <pc:sldMkLst>
          <pc:docMk/>
          <pc:sldMk cId="2080097024" sldId="278"/>
        </pc:sldMkLst>
        <pc:spChg chg="mod">
          <ac:chgData name="Kalum Alwis" userId="3aa7884b-2691-4fbe-840e-995272561722" providerId="ADAL" clId="{D04143EA-D8DB-4ACE-BB09-3E280BC9BDE9}" dt="2022-04-29T10:10:09.401" v="39" actId="313"/>
          <ac:spMkLst>
            <pc:docMk/>
            <pc:sldMk cId="2080097024" sldId="278"/>
            <ac:spMk id="3" creationId="{6861C7E0-CBD3-46FD-BA13-25A04986723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4/29/2022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4/29/2022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palashfendarkar/wa-fnusec-telcocustomerchur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6682957" cy="1929505"/>
          </a:xfrm>
        </p:spPr>
        <p:txBody>
          <a:bodyPr/>
          <a:lstStyle/>
          <a:p>
            <a:r>
              <a:rPr lang="en-US" b="1" dirty="0"/>
              <a:t>Telco Customer Churn Prediction</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Kalum De Alwis​​ - 265</a:t>
            </a:r>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6948754" cy="2872039"/>
          </a:xfrm>
        </p:spPr>
        <p:txBody>
          <a:bodyPr/>
          <a:lstStyle/>
          <a:p>
            <a:r>
              <a:rPr lang="en-US" dirty="0"/>
              <a:t>The telecom industry has traditionally experienced an average churn rate of 30% to 35%, while the cost per acquisition (CPA) typically ranges from five to 10 times higher than the cost of retaining an existing customer, according to the 2016 sector review Big Data Applications in the Telecommunications Industry. </a:t>
            </a:r>
            <a:endParaRPr lang="en-US" b="1" dirty="0"/>
          </a:p>
          <a:p>
            <a:r>
              <a:rPr lang="en-US" dirty="0"/>
              <a:t> </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04324" y="688728"/>
            <a:ext cx="4919354" cy="667498"/>
          </a:xfrm>
        </p:spPr>
        <p:txBody>
          <a:bodyPr/>
          <a:lstStyle/>
          <a:p>
            <a:r>
              <a:rPr lang="en-US" sz="3200" dirty="0"/>
              <a:t>Problem</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04324" y="2535907"/>
            <a:ext cx="2556579" cy="365125"/>
          </a:xfrm>
        </p:spPr>
        <p:txBody>
          <a:bodyPr/>
          <a:lstStyle/>
          <a:p>
            <a:r>
              <a:rPr lang="en-US" sz="1800" dirty="0"/>
              <a:t>Data set</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04324" y="2815205"/>
            <a:ext cx="7951168" cy="1157190"/>
          </a:xfrm>
        </p:spPr>
        <p:txBody>
          <a:bodyPr/>
          <a:lstStyle/>
          <a:p>
            <a:r>
              <a:rPr lang="en-US" sz="1800" dirty="0"/>
              <a:t>Data set is WA_Fn-UseC_-Telco-Customer-Churn.csv which is sourced from </a:t>
            </a:r>
            <a:r>
              <a:rPr lang="en-US" sz="1800" dirty="0">
                <a:hlinkClick r:id="rId3">
                  <a:extLst>
                    <a:ext uri="{A12FA001-AC4F-418D-AE19-62706E023703}">
                      <ahyp:hlinkClr xmlns:ahyp="http://schemas.microsoft.com/office/drawing/2018/hyperlinkcolor" val="tx"/>
                    </a:ext>
                  </a:extLst>
                </a:hlinkClick>
              </a:rPr>
              <a:t>https://www.kaggle.com/datasets/palashfendarkar/wa-fnusec-telcocustomerchurn</a:t>
            </a:r>
            <a:endParaRPr lang="en-US" sz="1800" dirty="0"/>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4104324" y="4485338"/>
            <a:ext cx="5991251" cy="345777"/>
          </a:xfrm>
        </p:spPr>
        <p:txBody>
          <a:bodyPr/>
          <a:lstStyle/>
          <a:p>
            <a:r>
              <a:rPr lang="en-US" sz="1800" dirty="0"/>
              <a:t>Algorithms in consideration</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4104324" y="4831115"/>
            <a:ext cx="7168514" cy="1022218"/>
          </a:xfrm>
        </p:spPr>
        <p:txBody>
          <a:bodyPr/>
          <a:lstStyle/>
          <a:p>
            <a:r>
              <a:rPr lang="en-US" sz="1800" dirty="0"/>
              <a:t>Since this is a binary classification problem Random forest and logistic regression were targeted as possible ML algorithms.</a:t>
            </a:r>
            <a:endParaRPr lang="en-US" sz="1800" b="1" dirty="0"/>
          </a:p>
          <a:p>
            <a:endParaRPr lang="en-US" sz="1800" dirty="0"/>
          </a:p>
        </p:txBody>
      </p:sp>
      <p:sp>
        <p:nvSpPr>
          <p:cNvPr id="2" name="Rectangle 1">
            <a:extLst>
              <a:ext uri="{FF2B5EF4-FFF2-40B4-BE49-F238E27FC236}">
                <a16:creationId xmlns:a16="http://schemas.microsoft.com/office/drawing/2014/main" id="{977F50C2-C616-428B-B8CC-7FF7D846AB7E}"/>
              </a:ext>
            </a:extLst>
          </p:cNvPr>
          <p:cNvSpPr/>
          <p:nvPr/>
        </p:nvSpPr>
        <p:spPr>
          <a:xfrm>
            <a:off x="4104324" y="1315079"/>
            <a:ext cx="6096000" cy="707886"/>
          </a:xfrm>
          <a:prstGeom prst="rect">
            <a:avLst/>
          </a:prstGeom>
        </p:spPr>
        <p:txBody>
          <a:bodyPr>
            <a:spAutoFit/>
          </a:bodyPr>
          <a:lstStyle/>
          <a:p>
            <a:r>
              <a:rPr lang="en-US" sz="2000" dirty="0">
                <a:solidFill>
                  <a:schemeClr val="bg1"/>
                </a:solidFill>
              </a:rPr>
              <a:t>This Project tries to predict churn of customer in a telco environment using machine learning</a:t>
            </a:r>
            <a:endParaRPr lang="en-US" sz="2000" b="1" dirty="0">
              <a:solidFill>
                <a:schemeClr val="bg1"/>
              </a:solidFill>
            </a:endParaRP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48">
            <a:extLst>
              <a:ext uri="{FF2B5EF4-FFF2-40B4-BE49-F238E27FC236}">
                <a16:creationId xmlns:a16="http://schemas.microsoft.com/office/drawing/2014/main" id="{F1A3B7C6-55A4-49D1-BB73-9DD786E46A26}"/>
              </a:ext>
            </a:extLst>
          </p:cNvPr>
          <p:cNvSpPr>
            <a:spLocks noGrp="1"/>
          </p:cNvSpPr>
          <p:nvPr>
            <p:ph type="title"/>
          </p:nvPr>
        </p:nvSpPr>
        <p:spPr>
          <a:xfrm>
            <a:off x="294883" y="338726"/>
            <a:ext cx="2219549" cy="580030"/>
          </a:xfrm>
        </p:spPr>
        <p:txBody>
          <a:bodyPr/>
          <a:lstStyle/>
          <a:p>
            <a:r>
              <a:rPr lang="en-US" sz="3600" dirty="0"/>
              <a:t>Model</a:t>
            </a:r>
          </a:p>
        </p:txBody>
      </p:sp>
      <p:cxnSp>
        <p:nvCxnSpPr>
          <p:cNvPr id="65" name="Straight Connector 64">
            <a:extLst>
              <a:ext uri="{FF2B5EF4-FFF2-40B4-BE49-F238E27FC236}">
                <a16:creationId xmlns:a16="http://schemas.microsoft.com/office/drawing/2014/main" id="{7FDA5A26-6A23-4FE1-A515-094A6F219D96}"/>
              </a:ext>
              <a:ext uri="{C183D7F6-B498-43B3-948B-1728B52AA6E4}">
                <adec:decorative xmlns:adec="http://schemas.microsoft.com/office/drawing/2017/decorative" val="1"/>
              </a:ext>
            </a:extLst>
          </p:cNvPr>
          <p:cNvCxnSpPr>
            <a:cxnSpLocks/>
            <a:stCxn id="69" idx="6"/>
            <a:endCxn id="68" idx="2"/>
          </p:cNvCxnSpPr>
          <p:nvPr/>
        </p:nvCxnSpPr>
        <p:spPr>
          <a:xfrm>
            <a:off x="2172245" y="3202463"/>
            <a:ext cx="815093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1C986BD-EBDE-49B8-9484-E0003B29A161}"/>
              </a:ext>
              <a:ext uri="{C183D7F6-B498-43B3-948B-1728B52AA6E4}">
                <adec:decorative xmlns:adec="http://schemas.microsoft.com/office/drawing/2017/decorative" val="1"/>
              </a:ext>
            </a:extLst>
          </p:cNvPr>
          <p:cNvSpPr/>
          <p:nvPr/>
        </p:nvSpPr>
        <p:spPr>
          <a:xfrm>
            <a:off x="4085064" y="272962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B9440A40-0E94-4CF4-82F6-681AE9EC8C7D}"/>
              </a:ext>
              <a:ext uri="{C183D7F6-B498-43B3-948B-1728B52AA6E4}">
                <adec:decorative xmlns:adec="http://schemas.microsoft.com/office/drawing/2017/decorative" val="1"/>
              </a:ext>
            </a:extLst>
          </p:cNvPr>
          <p:cNvSpPr/>
          <p:nvPr/>
        </p:nvSpPr>
        <p:spPr>
          <a:xfrm>
            <a:off x="6943562" y="273171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2ED30EAD-AC06-489C-AB92-CB5B7C14B79C}"/>
              </a:ext>
              <a:ext uri="{C183D7F6-B498-43B3-948B-1728B52AA6E4}">
                <adec:decorative xmlns:adec="http://schemas.microsoft.com/office/drawing/2017/decorative" val="1"/>
              </a:ext>
            </a:extLst>
          </p:cNvPr>
          <p:cNvSpPr/>
          <p:nvPr/>
        </p:nvSpPr>
        <p:spPr>
          <a:xfrm>
            <a:off x="10323175" y="272962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30909BA9-D950-4A83-A5D5-F06FCE2FA2DA}"/>
              </a:ext>
              <a:ext uri="{C183D7F6-B498-43B3-948B-1728B52AA6E4}">
                <adec:decorative xmlns:adec="http://schemas.microsoft.com/office/drawing/2017/decorative" val="1"/>
              </a:ext>
            </a:extLst>
          </p:cNvPr>
          <p:cNvSpPr/>
          <p:nvPr/>
        </p:nvSpPr>
        <p:spPr>
          <a:xfrm>
            <a:off x="1226567" y="272962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Placeholder 90" descr="market icon">
            <a:extLst>
              <a:ext uri="{FF2B5EF4-FFF2-40B4-BE49-F238E27FC236}">
                <a16:creationId xmlns:a16="http://schemas.microsoft.com/office/drawing/2014/main" id="{A8C07BFE-D9E1-4D77-A408-D5A4BF1C66D7}"/>
              </a:ext>
            </a:extLst>
          </p:cNvPr>
          <p:cNvPicPr>
            <a:picLocks noChangeAspect="1"/>
          </p:cNvPicPr>
          <p:nvPr/>
        </p:nvPicPr>
        <p:blipFill>
          <a:blip r:embed="rId2"/>
          <a:srcRect/>
          <a:stretch>
            <a:fillRect/>
          </a:stretch>
        </p:blipFill>
        <p:spPr>
          <a:xfrm>
            <a:off x="1404658" y="2887225"/>
            <a:ext cx="603504" cy="603504"/>
          </a:xfrm>
          <a:prstGeom prst="rect">
            <a:avLst/>
          </a:prstGeom>
        </p:spPr>
      </p:pic>
      <p:sp>
        <p:nvSpPr>
          <p:cNvPr id="71" name="Text Placeholder 25">
            <a:extLst>
              <a:ext uri="{FF2B5EF4-FFF2-40B4-BE49-F238E27FC236}">
                <a16:creationId xmlns:a16="http://schemas.microsoft.com/office/drawing/2014/main" id="{FF0E328C-4B8F-4C9E-9F2C-38E44F249AE6}"/>
              </a:ext>
            </a:extLst>
          </p:cNvPr>
          <p:cNvSpPr>
            <a:spLocks noGrp="1"/>
          </p:cNvSpPr>
          <p:nvPr>
            <p:ph type="body" sz="quarter" idx="12"/>
          </p:nvPr>
        </p:nvSpPr>
        <p:spPr>
          <a:xfrm>
            <a:off x="379005" y="3788023"/>
            <a:ext cx="2640803" cy="365125"/>
          </a:xfrm>
        </p:spPr>
        <p:txBody>
          <a:bodyPr/>
          <a:lstStyle/>
          <a:p>
            <a:r>
              <a:rPr lang="en-US" dirty="0"/>
              <a:t>Pre processing</a:t>
            </a:r>
          </a:p>
        </p:txBody>
      </p:sp>
      <p:sp>
        <p:nvSpPr>
          <p:cNvPr id="72" name="Text Placeholder 26">
            <a:extLst>
              <a:ext uri="{FF2B5EF4-FFF2-40B4-BE49-F238E27FC236}">
                <a16:creationId xmlns:a16="http://schemas.microsoft.com/office/drawing/2014/main" id="{5AAE9599-100D-481B-8730-65A4829F6153}"/>
              </a:ext>
            </a:extLst>
          </p:cNvPr>
          <p:cNvSpPr>
            <a:spLocks noGrp="1"/>
          </p:cNvSpPr>
          <p:nvPr>
            <p:ph type="body" sz="quarter" idx="13"/>
          </p:nvPr>
        </p:nvSpPr>
        <p:spPr>
          <a:xfrm>
            <a:off x="1" y="4103538"/>
            <a:ext cx="3019806" cy="1616414"/>
          </a:xfrm>
        </p:spPr>
        <p:txBody>
          <a:bodyPr/>
          <a:lstStyle/>
          <a:p>
            <a:r>
              <a:rPr lang="en-US" dirty="0"/>
              <a:t>Data set consisted of 21 columns and 7043 rows. Data set had only 3 numerical features and 17 categorical features, it did not contain null values</a:t>
            </a:r>
          </a:p>
        </p:txBody>
      </p:sp>
      <p:pic>
        <p:nvPicPr>
          <p:cNvPr id="73" name="Picture Placeholder 91" descr="group of people icon">
            <a:extLst>
              <a:ext uri="{FF2B5EF4-FFF2-40B4-BE49-F238E27FC236}">
                <a16:creationId xmlns:a16="http://schemas.microsoft.com/office/drawing/2014/main" id="{121AF0AC-5450-450F-9776-3D9FA34FAA46}"/>
              </a:ext>
            </a:extLst>
          </p:cNvPr>
          <p:cNvPicPr>
            <a:picLocks noChangeAspect="1"/>
          </p:cNvPicPr>
          <p:nvPr/>
        </p:nvPicPr>
        <p:blipFill>
          <a:blip r:embed="rId3"/>
          <a:srcRect/>
          <a:stretch>
            <a:fillRect/>
          </a:stretch>
        </p:blipFill>
        <p:spPr>
          <a:xfrm>
            <a:off x="4266976" y="2887225"/>
            <a:ext cx="603504" cy="603504"/>
          </a:xfrm>
          <a:prstGeom prst="rect">
            <a:avLst/>
          </a:prstGeom>
        </p:spPr>
      </p:pic>
      <p:sp>
        <p:nvSpPr>
          <p:cNvPr id="74" name="Text Placeholder 30">
            <a:extLst>
              <a:ext uri="{FF2B5EF4-FFF2-40B4-BE49-F238E27FC236}">
                <a16:creationId xmlns:a16="http://schemas.microsoft.com/office/drawing/2014/main" id="{7414FB46-FE8D-44FC-AD5F-001F98251E82}"/>
              </a:ext>
            </a:extLst>
          </p:cNvPr>
          <p:cNvSpPr txBox="1">
            <a:spLocks/>
          </p:cNvSpPr>
          <p:nvPr/>
        </p:nvSpPr>
        <p:spPr>
          <a:xfrm>
            <a:off x="3237502" y="3791711"/>
            <a:ext cx="2640803" cy="365125"/>
          </a:xfrm>
          <a:prstGeom prst="rect">
            <a:avLst/>
          </a:prstGeom>
        </p:spPr>
        <p:txBody>
          <a:bodyPr/>
          <a:lstStyle>
            <a:lvl1pPr indent="0" algn="ctr">
              <a:lnSpc>
                <a:spcPct val="90000"/>
              </a:lnSpc>
              <a:spcBef>
                <a:spcPts val="1000"/>
              </a:spcBef>
              <a:buFont typeface="Arial" panose="020B0604020202020204" pitchFamily="34" charset="0"/>
              <a:buNone/>
              <a:defRPr sz="1600" cap="none" spc="200" baseline="0">
                <a:solidFill>
                  <a:schemeClr val="accent6"/>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Model building</a:t>
            </a:r>
          </a:p>
        </p:txBody>
      </p:sp>
      <p:sp>
        <p:nvSpPr>
          <p:cNvPr id="75" name="Text Placeholder 27">
            <a:extLst>
              <a:ext uri="{FF2B5EF4-FFF2-40B4-BE49-F238E27FC236}">
                <a16:creationId xmlns:a16="http://schemas.microsoft.com/office/drawing/2014/main" id="{D3621E8D-9B75-46E1-8993-F6B70995BAE1}"/>
              </a:ext>
            </a:extLst>
          </p:cNvPr>
          <p:cNvSpPr txBox="1">
            <a:spLocks/>
          </p:cNvSpPr>
          <p:nvPr/>
        </p:nvSpPr>
        <p:spPr>
          <a:xfrm>
            <a:off x="3019807" y="4107226"/>
            <a:ext cx="3076192" cy="1616414"/>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Target variable which is ‘Churn’ had 1869 (26%) samples with ‘Yes” values and 5174 with ‘no’ values (figure 3). Therefore, no special sampling was not done to the test data set considering the nature of telco churn</a:t>
            </a:r>
          </a:p>
        </p:txBody>
      </p:sp>
      <p:pic>
        <p:nvPicPr>
          <p:cNvPr id="76" name="Picture Placeholder 92" descr="piggy bank icon">
            <a:extLst>
              <a:ext uri="{FF2B5EF4-FFF2-40B4-BE49-F238E27FC236}">
                <a16:creationId xmlns:a16="http://schemas.microsoft.com/office/drawing/2014/main" id="{0A17075B-54CE-44D7-94AE-419E02B814A9}"/>
              </a:ext>
            </a:extLst>
          </p:cNvPr>
          <p:cNvPicPr>
            <a:picLocks noChangeAspect="1"/>
          </p:cNvPicPr>
          <p:nvPr/>
        </p:nvPicPr>
        <p:blipFill>
          <a:blip r:embed="rId4"/>
          <a:srcRect/>
          <a:stretch>
            <a:fillRect/>
          </a:stretch>
        </p:blipFill>
        <p:spPr>
          <a:xfrm>
            <a:off x="7109232" y="2887225"/>
            <a:ext cx="603504" cy="603504"/>
          </a:xfrm>
          <a:prstGeom prst="rect">
            <a:avLst/>
          </a:prstGeom>
        </p:spPr>
      </p:pic>
      <p:sp>
        <p:nvSpPr>
          <p:cNvPr id="77" name="Text Placeholder 31">
            <a:extLst>
              <a:ext uri="{FF2B5EF4-FFF2-40B4-BE49-F238E27FC236}">
                <a16:creationId xmlns:a16="http://schemas.microsoft.com/office/drawing/2014/main" id="{25704835-1135-4DC7-9A4C-41A659FBBB1F}"/>
              </a:ext>
            </a:extLst>
          </p:cNvPr>
          <p:cNvSpPr txBox="1">
            <a:spLocks/>
          </p:cNvSpPr>
          <p:nvPr/>
        </p:nvSpPr>
        <p:spPr>
          <a:xfrm>
            <a:off x="6096000" y="3775579"/>
            <a:ext cx="2640803" cy="365125"/>
          </a:xfrm>
          <a:prstGeom prst="rect">
            <a:avLst/>
          </a:prstGeom>
        </p:spPr>
        <p:txBody>
          <a:bodyPr/>
          <a:lstStyle>
            <a:lvl1pPr indent="0" algn="ctr">
              <a:lnSpc>
                <a:spcPct val="90000"/>
              </a:lnSpc>
              <a:spcBef>
                <a:spcPts val="1000"/>
              </a:spcBef>
              <a:buFont typeface="Arial" panose="020B0604020202020204" pitchFamily="34" charset="0"/>
              <a:buNone/>
              <a:defRPr sz="1600" cap="none" spc="200" baseline="0">
                <a:solidFill>
                  <a:schemeClr val="accent6"/>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Model</a:t>
            </a:r>
          </a:p>
        </p:txBody>
      </p:sp>
      <p:sp>
        <p:nvSpPr>
          <p:cNvPr id="78" name="Text Placeholder 28">
            <a:extLst>
              <a:ext uri="{FF2B5EF4-FFF2-40B4-BE49-F238E27FC236}">
                <a16:creationId xmlns:a16="http://schemas.microsoft.com/office/drawing/2014/main" id="{44DBC01A-2514-460D-ABE4-FA4EFFF8BDD7}"/>
              </a:ext>
            </a:extLst>
          </p:cNvPr>
          <p:cNvSpPr txBox="1">
            <a:spLocks/>
          </p:cNvSpPr>
          <p:nvPr/>
        </p:nvSpPr>
        <p:spPr>
          <a:xfrm>
            <a:off x="6058133" y="4091094"/>
            <a:ext cx="3557355" cy="2199055"/>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Random forest</a:t>
            </a:r>
            <a:r>
              <a:rPr lang="en-US" dirty="0"/>
              <a:t> and </a:t>
            </a:r>
            <a:r>
              <a:rPr lang="en-US" b="1" dirty="0"/>
              <a:t>Logistic regression </a:t>
            </a:r>
            <a:r>
              <a:rPr lang="en-US" dirty="0"/>
              <a:t>algorithms were used.</a:t>
            </a:r>
          </a:p>
          <a:p>
            <a:r>
              <a:rPr lang="en-US" b="1" dirty="0"/>
              <a:t>Hyper parameter change</a:t>
            </a:r>
          </a:p>
          <a:p>
            <a:r>
              <a:rPr lang="en-US" dirty="0"/>
              <a:t>Logistic regression failed to converge with default hyper [parameters and had to set “max_iter=300” to solve the issue.</a:t>
            </a:r>
            <a:endParaRPr lang="en-US" b="1" dirty="0"/>
          </a:p>
        </p:txBody>
      </p:sp>
      <p:pic>
        <p:nvPicPr>
          <p:cNvPr id="79" name="Picture Placeholder 93" descr="stack of papers icon">
            <a:extLst>
              <a:ext uri="{FF2B5EF4-FFF2-40B4-BE49-F238E27FC236}">
                <a16:creationId xmlns:a16="http://schemas.microsoft.com/office/drawing/2014/main" id="{CBAA250F-CC5C-405B-935B-900C0D690DC7}"/>
              </a:ext>
            </a:extLst>
          </p:cNvPr>
          <p:cNvPicPr>
            <a:picLocks noChangeAspect="1"/>
          </p:cNvPicPr>
          <p:nvPr/>
        </p:nvPicPr>
        <p:blipFill>
          <a:blip r:embed="rId5"/>
          <a:srcRect/>
          <a:stretch>
            <a:fillRect/>
          </a:stretch>
        </p:blipFill>
        <p:spPr>
          <a:xfrm>
            <a:off x="10539017" y="2887225"/>
            <a:ext cx="603504" cy="603504"/>
          </a:xfrm>
          <a:prstGeom prst="rect">
            <a:avLst/>
          </a:prstGeom>
        </p:spPr>
      </p:pic>
      <p:sp>
        <p:nvSpPr>
          <p:cNvPr id="80" name="Text Placeholder 32">
            <a:extLst>
              <a:ext uri="{FF2B5EF4-FFF2-40B4-BE49-F238E27FC236}">
                <a16:creationId xmlns:a16="http://schemas.microsoft.com/office/drawing/2014/main" id="{A84E3B06-B335-4D08-BB7A-4C0AF939B2C2}"/>
              </a:ext>
            </a:extLst>
          </p:cNvPr>
          <p:cNvSpPr txBox="1">
            <a:spLocks/>
          </p:cNvSpPr>
          <p:nvPr/>
        </p:nvSpPr>
        <p:spPr>
          <a:xfrm>
            <a:off x="9475613" y="3775579"/>
            <a:ext cx="2640803" cy="365125"/>
          </a:xfrm>
          <a:prstGeom prst="rect">
            <a:avLst/>
          </a:prstGeom>
        </p:spPr>
        <p:txBody>
          <a:bodyPr/>
          <a:lstStyle>
            <a:lvl1pPr indent="0" algn="ctr">
              <a:lnSpc>
                <a:spcPct val="90000"/>
              </a:lnSpc>
              <a:spcBef>
                <a:spcPts val="1000"/>
              </a:spcBef>
              <a:buFont typeface="Arial" panose="020B0604020202020204" pitchFamily="34" charset="0"/>
              <a:buNone/>
              <a:defRPr sz="1600" cap="none" spc="200" baseline="0">
                <a:solidFill>
                  <a:schemeClr val="accent6"/>
                </a:solidFill>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Deployment</a:t>
            </a:r>
          </a:p>
        </p:txBody>
      </p:sp>
      <p:sp>
        <p:nvSpPr>
          <p:cNvPr id="81" name="Slide Number Placeholder 3">
            <a:extLst>
              <a:ext uri="{FF2B5EF4-FFF2-40B4-BE49-F238E27FC236}">
                <a16:creationId xmlns:a16="http://schemas.microsoft.com/office/drawing/2014/main" id="{CD498701-427D-41D3-AE2C-258515827338}"/>
              </a:ext>
            </a:extLst>
          </p:cNvPr>
          <p:cNvSpPr>
            <a:spLocks noGrp="1"/>
          </p:cNvSpPr>
          <p:nvPr>
            <p:ph type="sldNum" sz="quarter" idx="4"/>
          </p:nvPr>
        </p:nvSpPr>
        <p:spPr>
          <a:xfrm>
            <a:off x="11519019" y="2721884"/>
            <a:ext cx="545911" cy="580029"/>
          </a:xfrm>
        </p:spPr>
        <p:txBody>
          <a:bodyPr/>
          <a:lstStyle/>
          <a:p>
            <a:fld id="{8D1FC6F8-0BCD-47E9-9C64-690771D9C143}" type="slidenum">
              <a:rPr lang="en-US" smtClean="0"/>
              <a:pPr/>
              <a:t>4</a:t>
            </a:fld>
            <a:endParaRPr lang="en-US" dirty="0"/>
          </a:p>
        </p:txBody>
      </p:sp>
      <p:pic>
        <p:nvPicPr>
          <p:cNvPr id="83" name="Picture 82">
            <a:extLst>
              <a:ext uri="{FF2B5EF4-FFF2-40B4-BE49-F238E27FC236}">
                <a16:creationId xmlns:a16="http://schemas.microsoft.com/office/drawing/2014/main" id="{BD540EAA-B910-46D7-9B7B-C7212BCE2386}"/>
              </a:ext>
            </a:extLst>
          </p:cNvPr>
          <p:cNvPicPr>
            <a:picLocks noChangeAspect="1"/>
          </p:cNvPicPr>
          <p:nvPr/>
        </p:nvPicPr>
        <p:blipFill>
          <a:blip r:embed="rId6"/>
          <a:stretch>
            <a:fillRect/>
          </a:stretch>
        </p:blipFill>
        <p:spPr>
          <a:xfrm>
            <a:off x="3700463" y="747306"/>
            <a:ext cx="1757362" cy="1845296"/>
          </a:xfrm>
          <a:prstGeom prst="rect">
            <a:avLst/>
          </a:prstGeom>
        </p:spPr>
      </p:pic>
      <p:pic>
        <p:nvPicPr>
          <p:cNvPr id="84" name="Picture 83">
            <a:extLst>
              <a:ext uri="{FF2B5EF4-FFF2-40B4-BE49-F238E27FC236}">
                <a16:creationId xmlns:a16="http://schemas.microsoft.com/office/drawing/2014/main" id="{C76AB2FD-8D1F-4349-8895-952CB95DB535}"/>
              </a:ext>
            </a:extLst>
          </p:cNvPr>
          <p:cNvPicPr/>
          <p:nvPr/>
        </p:nvPicPr>
        <p:blipFill>
          <a:blip r:embed="rId7"/>
          <a:stretch>
            <a:fillRect/>
          </a:stretch>
        </p:blipFill>
        <p:spPr>
          <a:xfrm>
            <a:off x="5878304" y="731932"/>
            <a:ext cx="5858957" cy="1860670"/>
          </a:xfrm>
          <a:prstGeom prst="rect">
            <a:avLst/>
          </a:prstGeom>
        </p:spPr>
      </p:pic>
      <p:sp>
        <p:nvSpPr>
          <p:cNvPr id="85" name="Text Placeholder 5">
            <a:extLst>
              <a:ext uri="{FF2B5EF4-FFF2-40B4-BE49-F238E27FC236}">
                <a16:creationId xmlns:a16="http://schemas.microsoft.com/office/drawing/2014/main" id="{EA387CD5-DDFA-4997-80FB-7B8E39E5AB3A}"/>
              </a:ext>
            </a:extLst>
          </p:cNvPr>
          <p:cNvSpPr txBox="1">
            <a:spLocks/>
          </p:cNvSpPr>
          <p:nvPr/>
        </p:nvSpPr>
        <p:spPr>
          <a:xfrm>
            <a:off x="9839574" y="4211174"/>
            <a:ext cx="1912879" cy="1616414"/>
          </a:xfrm>
          <a:prstGeom prst="rect">
            <a:avLst/>
          </a:prstGeom>
        </p:spPr>
        <p:txBody>
          <a:bodyPr/>
          <a:lstStyle>
            <a:lvl1pPr indent="0" algn="ctr">
              <a:lnSpc>
                <a:spcPct val="150000"/>
              </a:lnSpc>
              <a:spcBef>
                <a:spcPts val="0"/>
              </a:spcBef>
              <a:buFont typeface="Arial" panose="020B0604020202020204" pitchFamily="34" charset="0"/>
              <a:buNone/>
              <a:defRPr sz="1400" cap="none" spc="0" baseline="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Model was saved using joblib and functions were created to load the model and provide churn prediction for input data sets by user.</a:t>
            </a:r>
          </a:p>
          <a:p>
            <a:endParaRPr lang="en-US" dirty="0"/>
          </a:p>
        </p:txBody>
      </p:sp>
      <p:sp>
        <p:nvSpPr>
          <p:cNvPr id="86" name="Rectangle 85">
            <a:extLst>
              <a:ext uri="{FF2B5EF4-FFF2-40B4-BE49-F238E27FC236}">
                <a16:creationId xmlns:a16="http://schemas.microsoft.com/office/drawing/2014/main" id="{F9AF96B3-B158-4738-8F33-565B51E6905A}"/>
              </a:ext>
            </a:extLst>
          </p:cNvPr>
          <p:cNvSpPr/>
          <p:nvPr/>
        </p:nvSpPr>
        <p:spPr>
          <a:xfrm>
            <a:off x="5878305" y="1030412"/>
            <a:ext cx="5858956" cy="447923"/>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057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Annexures</a:t>
            </a:r>
          </a:p>
        </p:txBody>
      </p:sp>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Data analysis -1</a:t>
            </a:r>
            <a:br>
              <a:rPr lang="en-US" dirty="0"/>
            </a:br>
            <a:endParaRPr lang="en-US" dirty="0"/>
          </a:p>
        </p:txBody>
      </p:sp>
      <p:pic>
        <p:nvPicPr>
          <p:cNvPr id="42" name="Picture 41">
            <a:extLst>
              <a:ext uri="{FF2B5EF4-FFF2-40B4-BE49-F238E27FC236}">
                <a16:creationId xmlns:a16="http://schemas.microsoft.com/office/drawing/2014/main" id="{535C6029-BF6F-4B78-934B-6F7CE02AC1BD}"/>
              </a:ext>
            </a:extLst>
          </p:cNvPr>
          <p:cNvPicPr/>
          <p:nvPr/>
        </p:nvPicPr>
        <p:blipFill>
          <a:blip r:embed="rId2"/>
          <a:stretch>
            <a:fillRect/>
          </a:stretch>
        </p:blipFill>
        <p:spPr>
          <a:xfrm>
            <a:off x="177498" y="1125096"/>
            <a:ext cx="12014502" cy="5231385"/>
          </a:xfrm>
          <a:prstGeom prst="rect">
            <a:avLst/>
          </a:prstGeom>
        </p:spPr>
      </p:pic>
    </p:spTree>
    <p:extLst>
      <p:ext uri="{BB962C8B-B14F-4D97-AF65-F5344CB8AC3E}">
        <p14:creationId xmlns:p14="http://schemas.microsoft.com/office/powerpoint/2010/main" val="125061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Data analysis -1</a:t>
            </a:r>
            <a:br>
              <a:rPr lang="en-US" dirty="0"/>
            </a:br>
            <a:endParaRPr lang="en-US" dirty="0"/>
          </a:p>
        </p:txBody>
      </p:sp>
      <p:pic>
        <p:nvPicPr>
          <p:cNvPr id="4" name="Picture 3">
            <a:extLst>
              <a:ext uri="{FF2B5EF4-FFF2-40B4-BE49-F238E27FC236}">
                <a16:creationId xmlns:a16="http://schemas.microsoft.com/office/drawing/2014/main" id="{D65ADA19-F886-487C-A117-EED18DFD6157}"/>
              </a:ext>
            </a:extLst>
          </p:cNvPr>
          <p:cNvPicPr/>
          <p:nvPr/>
        </p:nvPicPr>
        <p:blipFill>
          <a:blip r:embed="rId2"/>
          <a:stretch>
            <a:fillRect/>
          </a:stretch>
        </p:blipFill>
        <p:spPr>
          <a:xfrm>
            <a:off x="412128" y="993544"/>
            <a:ext cx="7584008" cy="5070289"/>
          </a:xfrm>
          <a:prstGeom prst="rect">
            <a:avLst/>
          </a:prstGeom>
        </p:spPr>
      </p:pic>
      <p:pic>
        <p:nvPicPr>
          <p:cNvPr id="5" name="Picture 4">
            <a:extLst>
              <a:ext uri="{FF2B5EF4-FFF2-40B4-BE49-F238E27FC236}">
                <a16:creationId xmlns:a16="http://schemas.microsoft.com/office/drawing/2014/main" id="{8EB184B6-BF79-49AE-9A95-03B646404523}"/>
              </a:ext>
            </a:extLst>
          </p:cNvPr>
          <p:cNvPicPr/>
          <p:nvPr/>
        </p:nvPicPr>
        <p:blipFill>
          <a:blip r:embed="rId3"/>
          <a:stretch>
            <a:fillRect/>
          </a:stretch>
        </p:blipFill>
        <p:spPr>
          <a:xfrm>
            <a:off x="8714694" y="1286192"/>
            <a:ext cx="3065178" cy="2814016"/>
          </a:xfrm>
          <a:prstGeom prst="rect">
            <a:avLst/>
          </a:prstGeom>
        </p:spPr>
      </p:pic>
      <p:sp>
        <p:nvSpPr>
          <p:cNvPr id="2" name="Rectangle 1">
            <a:extLst>
              <a:ext uri="{FF2B5EF4-FFF2-40B4-BE49-F238E27FC236}">
                <a16:creationId xmlns:a16="http://schemas.microsoft.com/office/drawing/2014/main" id="{760E80CB-3FBC-4DE5-844C-25D410DDB410}"/>
              </a:ext>
            </a:extLst>
          </p:cNvPr>
          <p:cNvSpPr/>
          <p:nvPr/>
        </p:nvSpPr>
        <p:spPr>
          <a:xfrm>
            <a:off x="8624136" y="4392856"/>
            <a:ext cx="3155736" cy="369332"/>
          </a:xfrm>
          <a:prstGeom prst="rect">
            <a:avLst/>
          </a:prstGeom>
        </p:spPr>
        <p:txBody>
          <a:bodyPr wrap="none">
            <a:spAutoFit/>
          </a:bodyPr>
          <a:lstStyle/>
          <a:p>
            <a:pPr algn="just">
              <a:spcAft>
                <a:spcPts val="1000"/>
              </a:spcAft>
            </a:pPr>
            <a:r>
              <a:rPr lang="en-US" i="1" dirty="0">
                <a:solidFill>
                  <a:schemeClr val="bg1"/>
                </a:solidFill>
                <a:latin typeface="Arial" panose="020B0604020202020204" pitchFamily="34" charset="0"/>
                <a:ea typeface="Calibri" panose="020F0502020204030204" pitchFamily="34" charset="0"/>
                <a:cs typeface="Times New Roman" panose="02020603050405020304" pitchFamily="18" charset="0"/>
              </a:rPr>
              <a:t>Figure 3 Target Variable Bias</a:t>
            </a:r>
            <a:endParaRPr lang="en-US" sz="1050" b="1" i="1"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3" name="Rectangle 2">
            <a:extLst>
              <a:ext uri="{FF2B5EF4-FFF2-40B4-BE49-F238E27FC236}">
                <a16:creationId xmlns:a16="http://schemas.microsoft.com/office/drawing/2014/main" id="{6861C7E0-CBD3-46FD-BA13-25A04986723B}"/>
              </a:ext>
            </a:extLst>
          </p:cNvPr>
          <p:cNvSpPr/>
          <p:nvPr/>
        </p:nvSpPr>
        <p:spPr>
          <a:xfrm>
            <a:off x="1018856" y="6284719"/>
            <a:ext cx="1838965" cy="369332"/>
          </a:xfrm>
          <a:prstGeom prst="rect">
            <a:avLst/>
          </a:prstGeom>
        </p:spPr>
        <p:txBody>
          <a:bodyPr wrap="none">
            <a:spAutoFit/>
          </a:bodyPr>
          <a:lstStyle/>
          <a:p>
            <a:pPr algn="just">
              <a:spcAft>
                <a:spcPts val="1000"/>
              </a:spcAft>
            </a:pPr>
            <a:r>
              <a:rPr lang="en-US" i="1" dirty="0">
                <a:solidFill>
                  <a:schemeClr val="bg1"/>
                </a:solidFill>
                <a:latin typeface="Arial" panose="020B0604020202020204" pitchFamily="34" charset="0"/>
                <a:ea typeface="Calibri" panose="020F0502020204030204" pitchFamily="34" charset="0"/>
                <a:cs typeface="Times New Roman" panose="02020603050405020304" pitchFamily="18" charset="0"/>
              </a:rPr>
              <a:t>Figure 2 outliers</a:t>
            </a:r>
            <a:endParaRPr lang="en-US" sz="1050" b="1" i="1"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08009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Model Evaluation</a:t>
            </a:r>
            <a:endParaRPr lang="en-US" dirty="0"/>
          </a:p>
        </p:txBody>
      </p:sp>
      <p:pic>
        <p:nvPicPr>
          <p:cNvPr id="7" name="Picture 6">
            <a:extLst>
              <a:ext uri="{FF2B5EF4-FFF2-40B4-BE49-F238E27FC236}">
                <a16:creationId xmlns:a16="http://schemas.microsoft.com/office/drawing/2014/main" id="{7EC633BB-AA30-46AE-90C4-54C133E21705}"/>
              </a:ext>
            </a:extLst>
          </p:cNvPr>
          <p:cNvPicPr/>
          <p:nvPr/>
        </p:nvPicPr>
        <p:blipFill>
          <a:blip r:embed="rId2"/>
          <a:stretch>
            <a:fillRect/>
          </a:stretch>
        </p:blipFill>
        <p:spPr>
          <a:xfrm>
            <a:off x="356932" y="1271587"/>
            <a:ext cx="11029950" cy="4314825"/>
          </a:xfrm>
          <a:prstGeom prst="rect">
            <a:avLst/>
          </a:prstGeom>
        </p:spPr>
      </p:pic>
      <p:sp>
        <p:nvSpPr>
          <p:cNvPr id="6" name="Rectangle 5">
            <a:extLst>
              <a:ext uri="{FF2B5EF4-FFF2-40B4-BE49-F238E27FC236}">
                <a16:creationId xmlns:a16="http://schemas.microsoft.com/office/drawing/2014/main" id="{AE5FA5A6-D9B2-40D0-98DA-B1F7B88853F1}"/>
              </a:ext>
            </a:extLst>
          </p:cNvPr>
          <p:cNvSpPr/>
          <p:nvPr/>
        </p:nvSpPr>
        <p:spPr>
          <a:xfrm>
            <a:off x="614107" y="5862998"/>
            <a:ext cx="10187243" cy="777457"/>
          </a:xfrm>
          <a:prstGeom prst="rect">
            <a:avLst/>
          </a:prstGeom>
        </p:spPr>
        <p:txBody>
          <a:bodyPr wrap="square">
            <a:spAutoFit/>
          </a:bodyPr>
          <a:lstStyle/>
          <a:p>
            <a:pPr algn="just">
              <a:lnSpc>
                <a:spcPct val="115000"/>
              </a:lnSpc>
            </a:pPr>
            <a:r>
              <a:rPr lang="en-US" sz="2000" dirty="0">
                <a:solidFill>
                  <a:schemeClr val="bg1"/>
                </a:solidFill>
                <a:latin typeface="Arial" panose="020B0604020202020204" pitchFamily="34" charset="0"/>
                <a:ea typeface="MS Mincho" panose="02020609040205080304" pitchFamily="49" charset="-128"/>
                <a:cs typeface="Times New Roman" panose="02020603050405020304" pitchFamily="18" charset="0"/>
              </a:rPr>
              <a:t>Random forest algorithm-based model RFModel1 gave much better F1, recall, precision scores</a:t>
            </a:r>
            <a:endParaRPr lang="en-US" sz="2400" b="1"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33176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Kalum De Alwis</a:t>
            </a:r>
          </a:p>
          <a:p>
            <a:r>
              <a:rPr lang="en-US" dirty="0"/>
              <a:t>265</a:t>
            </a:r>
          </a:p>
          <a:p>
            <a:r>
              <a:rPr lang="en-US" dirty="0"/>
              <a:t>ML Batch 2</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010bc88-63e7-45fb-97a0-3d5bd59caf8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39CBA6EC57724085F70970C518105A" ma:contentTypeVersion="14" ma:contentTypeDescription="Create a new document." ma:contentTypeScope="" ma:versionID="5f82cacf0986433442bb8644dab910cf">
  <xsd:schema xmlns:xsd="http://www.w3.org/2001/XMLSchema" xmlns:xs="http://www.w3.org/2001/XMLSchema" xmlns:p="http://schemas.microsoft.com/office/2006/metadata/properties" xmlns:ns3="e9fa447a-73e1-4725-b9bc-6b84d32eb10d" xmlns:ns4="a010bc88-63e7-45fb-97a0-3d5bd59caf8f" targetNamespace="http://schemas.microsoft.com/office/2006/metadata/properties" ma:root="true" ma:fieldsID="8591c6a0d8ccda5b37a620782d6acc82" ns3:_="" ns4:_="">
    <xsd:import namespace="e9fa447a-73e1-4725-b9bc-6b84d32eb10d"/>
    <xsd:import namespace="a010bc88-63e7-45fb-97a0-3d5bd59caf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Location" minOccurs="0"/>
                <xsd:element ref="ns4:MediaServiceOCR"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fa447a-73e1-4725-b9bc-6b84d32eb10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10bc88-63e7-45fb-97a0-3d5bd59caf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openxmlformats.org/package/2006/metadata/core-properties"/>
    <ds:schemaRef ds:uri="http://schemas.microsoft.com/office/2006/documentManagement/types"/>
    <ds:schemaRef ds:uri="a010bc88-63e7-45fb-97a0-3d5bd59caf8f"/>
    <ds:schemaRef ds:uri="http://schemas.microsoft.com/office/infopath/2007/PartnerControls"/>
    <ds:schemaRef ds:uri="http://www.w3.org/XML/1998/namespace"/>
    <ds:schemaRef ds:uri="http://purl.org/dc/dcmitype/"/>
    <ds:schemaRef ds:uri="http://purl.org/dc/elements/1.1/"/>
    <ds:schemaRef ds:uri="e9fa447a-73e1-4725-b9bc-6b84d32eb10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A40CF799-FFD9-46A9-93F5-FBFEBE4C3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fa447a-73e1-4725-b9bc-6b84d32eb10d"/>
    <ds:schemaRef ds:uri="a010bc88-63e7-45fb-97a0-3d5bd59ca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44</TotalTime>
  <Words>335</Words>
  <Application>Microsoft Office PowerPoint</Application>
  <PresentationFormat>Widescreen</PresentationFormat>
  <Paragraphs>39</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 Bold</vt:lpstr>
      <vt:lpstr>Courier New</vt:lpstr>
      <vt:lpstr>Daytona Pro Light</vt:lpstr>
      <vt:lpstr>Office Theme</vt:lpstr>
      <vt:lpstr>Telco Customer Churn Prediction</vt:lpstr>
      <vt:lpstr>Introduction</vt:lpstr>
      <vt:lpstr>Problem</vt:lpstr>
      <vt:lpstr>Model</vt:lpstr>
      <vt:lpstr>Annexures</vt:lpstr>
      <vt:lpstr>Data analysis -1 </vt:lpstr>
      <vt:lpstr>Data analysis -1 </vt:lpstr>
      <vt:lpstr>Model Evaluation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Telco Customer Churn Prediction</dc:title>
  <dc:creator>Kalum Alwis</dc:creator>
  <cp:lastModifiedBy>Kalum Alwis</cp:lastModifiedBy>
  <cp:revision>4</cp:revision>
  <dcterms:created xsi:type="dcterms:W3CDTF">2022-04-29T09:30:21Z</dcterms:created>
  <dcterms:modified xsi:type="dcterms:W3CDTF">2022-04-29T10:14:47Z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0x010100F039CBA6EC57724085F70970C518105A</vt:lpwstr>
  </property>
</Properties>
</file>